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8" r:id="rId10"/>
    <p:sldId id="275" r:id="rId11"/>
    <p:sldId id="269" r:id="rId12"/>
    <p:sldId id="270" r:id="rId13"/>
    <p:sldId id="273" r:id="rId14"/>
    <p:sldId id="271" r:id="rId15"/>
    <p:sldId id="272" r:id="rId16"/>
    <p:sldId id="274" r:id="rId17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0033CC"/>
    <a:srgbClr val="FFCCCC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D-PanelTitle-GrommetsCombined.png">
            <a:extLst>
              <a:ext uri="{FF2B5EF4-FFF2-40B4-BE49-F238E27FC236}">
                <a16:creationId xmlns:a16="http://schemas.microsoft.com/office/drawing/2014/main" id="{C5CD87BD-1EA1-4F9D-959F-5C63DBFBE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14">
            <a:extLst>
              <a:ext uri="{FF2B5EF4-FFF2-40B4-BE49-F238E27FC236}">
                <a16:creationId xmlns:a16="http://schemas.microsoft.com/office/drawing/2014/main" id="{1C90A9FC-7C04-43D4-B312-3B4F9A6B6056}"/>
              </a:ext>
            </a:extLst>
          </p:cNvPr>
          <p:cNvCxnSpPr/>
          <p:nvPr/>
        </p:nvCxnSpPr>
        <p:spPr>
          <a:xfrm>
            <a:off x="2692400" y="3522663"/>
            <a:ext cx="6815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567BD11-DBFD-4968-941D-66430656DC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538" y="5037138"/>
            <a:ext cx="896937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DCFE7-E635-4BB2-AF72-6D09C0770096}" type="datetimeFigureOut">
              <a:rPr lang="en-US"/>
              <a:pPr>
                <a:defRPr/>
              </a:pPr>
              <a:t>4/23/2021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3442457-1177-4E16-981D-8861B6ACB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2400" y="5037138"/>
            <a:ext cx="52149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8593BFD-BF9B-4033-8FAF-CD0A18A9D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6675" y="5037138"/>
            <a:ext cx="550863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B37D8-ACCD-4F2C-AC5B-E9A1A79148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1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7BB3AE1-8554-432D-B503-DB3B17B6E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CEA06-9773-4AF5-B14B-314DD5572A39}" type="datetimeFigureOut">
              <a:rPr lang="en-US"/>
              <a:pPr>
                <a:defRPr/>
              </a:pPr>
              <a:t>4/23/2021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B4C7FB3-E40E-42C0-B40F-37000B79D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FF01AA6-9D81-4A1E-A70A-64C042F97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21CBA-584C-4DBF-8FAA-1F655D57B6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34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BFA2DE02-71BA-47FF-BE10-4017AB8B4653}"/>
              </a:ext>
            </a:extLst>
          </p:cNvPr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32873C4-8B96-4003-A59E-139AC6272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70063-D24F-492F-9729-BAA0AD97C2C4}" type="datetimeFigureOut">
              <a:rPr lang="en-US"/>
              <a:pPr>
                <a:defRPr/>
              </a:pPr>
              <a:t>4/23/2021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133C336-A94D-481E-9B7D-280B432C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B0BCEE8-A87E-4513-A4A6-61CF8013C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73F73-82AB-467C-8EA8-C7B2B6F330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61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>
            <a:extLst>
              <a:ext uri="{FF2B5EF4-FFF2-40B4-BE49-F238E27FC236}">
                <a16:creationId xmlns:a16="http://schemas.microsoft.com/office/drawing/2014/main" id="{44782493-DDF9-40E9-9922-E839CE14C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en-US" altLang="pl-PL" sz="8000"/>
              <a:t>“</a:t>
            </a: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9DC21799-9D07-4E1A-B390-68F521654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738" y="2827338"/>
            <a:ext cx="609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/>
            <a:r>
              <a:rPr lang="en-US" altLang="pl-PL" sz="8000"/>
              <a:t>”</a:t>
            </a:r>
          </a:p>
        </p:txBody>
      </p:sp>
      <p:cxnSp>
        <p:nvCxnSpPr>
          <p:cNvPr id="7" name="Straight Connector 18">
            <a:extLst>
              <a:ext uri="{FF2B5EF4-FFF2-40B4-BE49-F238E27FC236}">
                <a16:creationId xmlns:a16="http://schemas.microsoft.com/office/drawing/2014/main" id="{E334C811-B4B7-4783-B694-5F368E694301}"/>
              </a:ext>
            </a:extLst>
          </p:cNvPr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FAADCBD-3308-4901-8274-A321753E280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ACD31-DB8A-4F81-A1A5-3EB75709D540}" type="datetimeFigureOut">
              <a:rPr lang="en-US"/>
              <a:pPr>
                <a:defRPr/>
              </a:pPr>
              <a:t>4/23/2021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305F8C2-802D-40AE-93A0-6E4C0767891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7495976-36D9-44B6-815B-E96114E94D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F3BB4-4651-4B59-A787-316ADD23B6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89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A24B8-DCBA-412E-A50E-C0F49D857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AA2A3-7C88-43BF-A2BF-17BA2F812E48}" type="datetimeFigureOut">
              <a:rPr lang="en-US"/>
              <a:pPr>
                <a:defRPr/>
              </a:pPr>
              <a:t>4/23/2021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3DE2E-3529-4047-9F18-80573F114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7E051-5965-4179-8F76-5B4E44390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3CDD2-22F9-4B20-9FA8-4C6F58236C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48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46242276-CC26-4595-83D9-4631EAD65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en-US" altLang="pl-PL" sz="8000"/>
              <a:t>“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51A4F4D7-C080-4ED8-A22C-ABC7E77D5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738" y="2598738"/>
            <a:ext cx="609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/>
            <a:r>
              <a:rPr lang="en-US" altLang="pl-PL" sz="8000"/>
              <a:t>”</a:t>
            </a:r>
          </a:p>
        </p:txBody>
      </p:sp>
      <p:cxnSp>
        <p:nvCxnSpPr>
          <p:cNvPr id="7" name="Straight Connector 25">
            <a:extLst>
              <a:ext uri="{FF2B5EF4-FFF2-40B4-BE49-F238E27FC236}">
                <a16:creationId xmlns:a16="http://schemas.microsoft.com/office/drawing/2014/main" id="{5B89DF57-22E9-457D-B1D0-DC0CAEC19009}"/>
              </a:ext>
            </a:extLst>
          </p:cNvPr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0C2DD56-282A-43CE-A4DA-34AEB4B0384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D9F69-A096-46D1-BD14-AD43955239CC}" type="datetimeFigureOut">
              <a:rPr lang="en-US"/>
              <a:pPr>
                <a:defRPr/>
              </a:pPr>
              <a:t>4/23/2021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EDD372A-AEF4-4892-A91C-7BC28816CEE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B3537D0-A240-4A8C-A786-A323FEA3B5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760E1-7AE6-44F4-878F-60D62ED1E3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17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>
            <a:extLst>
              <a:ext uri="{FF2B5EF4-FFF2-40B4-BE49-F238E27FC236}">
                <a16:creationId xmlns:a16="http://schemas.microsoft.com/office/drawing/2014/main" id="{1BB4C43F-456A-43CB-A514-51D57711F705}"/>
              </a:ext>
            </a:extLst>
          </p:cNvPr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B427243-A87F-4D66-9E83-4EC7A253BC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293CE-4F45-4E24-A102-B7D71CAD7C50}" type="datetimeFigureOut">
              <a:rPr lang="en-US"/>
              <a:pPr>
                <a:defRPr/>
              </a:pPr>
              <a:t>4/23/2021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87B46DC-AF0C-43DB-9925-EE033B4B674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8273A6C-84AA-489D-B8AB-057F7594950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A0570-8F91-4499-8355-C61A14DC20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48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id="{CC5BD957-C2A4-4834-858E-D978A2DA062B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960D4AE-08D9-45F5-95AB-50A8AFB02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81554-70DE-41DD-A3BF-2C6993BE63FF}" type="datetimeFigureOut">
              <a:rPr lang="en-US"/>
              <a:pPr>
                <a:defRPr/>
              </a:pPr>
              <a:t>4/23/2021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8EB27BA-11D4-46BC-85AA-D947EB1B5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C99CC8F-19AF-48DD-9E07-7803D5964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513A6-DC97-409F-A38F-A212C1941A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09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id="{0A9A81B8-C253-4D67-A2F3-A9B1A3F18A63}"/>
              </a:ext>
            </a:extLst>
          </p:cNvPr>
          <p:cNvCxnSpPr/>
          <p:nvPr/>
        </p:nvCxnSpPr>
        <p:spPr>
          <a:xfrm>
            <a:off x="886460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92A677F-1931-4A40-A632-7067E8D74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71091-73B0-4378-9C0C-099FA7996CD1}" type="datetimeFigureOut">
              <a:rPr lang="en-US"/>
              <a:pPr>
                <a:defRPr/>
              </a:pPr>
              <a:t>4/23/2021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F6D55C-E517-4F70-85C7-FC4EB17E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272B15B-5792-4C68-9CDF-4F0ABEE29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3221C-90A7-4350-A807-8BBE058DC7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62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D646B04D-8170-4811-A45F-9EC257B5484E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D22B524-0D01-4E3C-B7A4-936A4068C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0053A-C75E-477B-836E-CEAD24F9743C}" type="datetimeFigureOut">
              <a:rPr lang="en-US"/>
              <a:pPr>
                <a:defRPr/>
              </a:pPr>
              <a:t>4/23/2021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F98D2C1-D1DA-46DC-BB6A-43E5385CA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34A6EFB-3B47-4B39-A2E9-CB2337D43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CE5ED-D84A-480C-B21B-C3E3739AA2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99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>
            <a:extLst>
              <a:ext uri="{FF2B5EF4-FFF2-40B4-BE49-F238E27FC236}">
                <a16:creationId xmlns:a16="http://schemas.microsoft.com/office/drawing/2014/main" id="{D9800522-EB45-45F7-8E34-AA203B99349E}"/>
              </a:ext>
            </a:extLst>
          </p:cNvPr>
          <p:cNvCxnSpPr/>
          <p:nvPr/>
        </p:nvCxnSpPr>
        <p:spPr>
          <a:xfrm>
            <a:off x="2012950" y="3709988"/>
            <a:ext cx="81629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59F33BC-A9F3-4C38-A302-F1A8A36F2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1591D-5D0A-4BAE-88C1-67F9265A0550}" type="datetimeFigureOut">
              <a:rPr lang="en-US"/>
              <a:pPr>
                <a:defRPr/>
              </a:pPr>
              <a:t>4/23/2021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112B189-20B7-4F67-970E-24B12B714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58AF1EE-9156-41E4-AA1E-48902123C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ABF8D-9FC9-4C1A-87E0-85A15A3E5F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26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F0012CE9-F1EB-4001-BEFD-59C7993C1278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F88C61F-1BA2-4A29-861E-702C28DCF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BE5E2-1B9A-4E71-B922-BA674565821A}" type="datetimeFigureOut">
              <a:rPr lang="en-US"/>
              <a:pPr>
                <a:defRPr/>
              </a:pPr>
              <a:t>4/23/2021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1B7934F7-863C-48C8-A2BD-7A74E7A52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76D7E8CD-D16F-4952-BD0D-180D776C1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84EF3-43CB-4D26-88BA-354520126D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71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F421F4C0-258E-433D-8473-FFC6907217BB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754CC8E7-38B0-4239-9D33-6C38F4E94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84378-0E2B-46BB-B928-6B5C78B0A28B}" type="datetimeFigureOut">
              <a:rPr lang="en-US"/>
              <a:pPr>
                <a:defRPr/>
              </a:pPr>
              <a:t>4/23/2021</a:t>
            </a:fld>
            <a:endParaRPr lang="en-US" dirty="0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2FF4E95D-6987-46AA-924D-C04F97CE1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A927B1A1-BEF5-4F63-B86A-3F5938EBF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097B9-7580-4AD6-BB58-5F187AF013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28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>
            <a:extLst>
              <a:ext uri="{FF2B5EF4-FFF2-40B4-BE49-F238E27FC236}">
                <a16:creationId xmlns:a16="http://schemas.microsoft.com/office/drawing/2014/main" id="{A9CC6ECF-11A9-4677-B122-FD9B68FC895E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DB59CBD5-E151-41F6-A795-718BE9359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1C820-DD42-4CEF-B1B4-4862F47C3991}" type="datetimeFigureOut">
              <a:rPr lang="en-US"/>
              <a:pPr>
                <a:defRPr/>
              </a:pPr>
              <a:t>4/23/2021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76022ED7-DB1C-4A3D-AF3F-EF79FE961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FAD2AAB-40D9-4310-A53C-681D310C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ADF67-6F7A-4C86-A2F3-5709CDC3C7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73C29A1-A55D-489B-AE85-F1928A14E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BF597-F515-4854-9F75-0F6DF621964E}" type="datetimeFigureOut">
              <a:rPr lang="en-US"/>
              <a:pPr>
                <a:defRPr/>
              </a:pPr>
              <a:t>4/23/2021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64B954-4985-42D8-94A0-D279F7537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DA79989-5173-40C2-9B97-A8ECB38FA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C7E58-8490-4829-92D3-13C0158F2A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75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>
            <a:extLst>
              <a:ext uri="{FF2B5EF4-FFF2-40B4-BE49-F238E27FC236}">
                <a16:creationId xmlns:a16="http://schemas.microsoft.com/office/drawing/2014/main" id="{32A9F108-D1F8-44ED-9D68-4D32E4301B8F}"/>
              </a:ext>
            </a:extLst>
          </p:cNvPr>
          <p:cNvCxnSpPr/>
          <p:nvPr/>
        </p:nvCxnSpPr>
        <p:spPr>
          <a:xfrm>
            <a:off x="1395413" y="2913063"/>
            <a:ext cx="35147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05793EF2-737E-474C-8348-FCCEC2E80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B7DE4-D07D-4419-B91A-FCFA44DB35C1}" type="datetimeFigureOut">
              <a:rPr lang="en-US"/>
              <a:pPr>
                <a:defRPr/>
              </a:pPr>
              <a:t>4/23/2021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E7562965-063D-43E5-A9F4-66C8088C1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26DD2956-0E8E-490E-A19A-E8EA139D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23FFF-5DE5-46BD-BE8C-0C79E1EF92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74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2600B18-7458-4DED-8AFC-0F614E035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38DBB-602D-4985-9C31-7256924A261A}" type="datetimeFigureOut">
              <a:rPr lang="en-US"/>
              <a:pPr>
                <a:defRPr/>
              </a:pPr>
              <a:t>4/23/2021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66CCF42-B608-46C5-83B3-75EF1F5C9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42E2D00-65E0-4E44-B549-579DAFB10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DA040-9CDB-424A-9FBC-931DBCEB7E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87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75000"/>
              </a:schemeClr>
            </a:gs>
            <a:gs pos="100000">
              <a:srgbClr val="B18970"/>
            </a:gs>
            <a:gs pos="100000">
              <a:srgbClr val="A99167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HD-PanelContent-GrommetsCombined.png">
            <a:extLst>
              <a:ext uri="{FF2B5EF4-FFF2-40B4-BE49-F238E27FC236}">
                <a16:creationId xmlns:a16="http://schemas.microsoft.com/office/drawing/2014/main" id="{C5732157-3850-453C-9F9C-0076BBF6A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763BBF8C-7852-4947-B55D-670F72C359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982663"/>
            <a:ext cx="960120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  <a:endParaRPr lang="en-US" altLang="pl-PL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E611D85A-A653-4231-A4E1-6783DF126A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2557463"/>
            <a:ext cx="960120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  <a:endParaRPr lang="en-US" alt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05BA9-4A41-4A78-BFB3-2F99C18526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77275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 smtClean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1AE310B1-737F-4913-B77C-020D8F9C29C1}" type="datetimeFigureOut">
              <a:rPr lang="en-US"/>
              <a:pPr>
                <a:defRPr/>
              </a:pPr>
              <a:t>4/23/2021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F95B6-8D3C-4C95-A9F4-EA1E0CB730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5400" y="5969000"/>
            <a:ext cx="730567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0" i="0" dirty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A68F8-4197-4330-B6E8-4B2EFC7EE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53675" y="5969000"/>
            <a:ext cx="54292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 smtClean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86910DFE-42F9-4770-9EB3-6D35CDCF9C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57" r:id="rId7"/>
    <p:sldLayoutId id="2147483767" r:id="rId8"/>
    <p:sldLayoutId id="2147483758" r:id="rId9"/>
    <p:sldLayoutId id="2147483759" r:id="rId10"/>
    <p:sldLayoutId id="2147483768" r:id="rId11"/>
    <p:sldLayoutId id="2147483769" r:id="rId12"/>
    <p:sldLayoutId id="2147483760" r:id="rId13"/>
    <p:sldLayoutId id="2147483770" r:id="rId14"/>
    <p:sldLayoutId id="2147483771" r:id="rId15"/>
    <p:sldLayoutId id="2147483772" r:id="rId16"/>
    <p:sldLayoutId id="2147483773" r:id="rId17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2pPr>
      <a:lvl3pPr marL="1200150" indent="-2857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543050" indent="-1714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00250" indent="-1714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i0PaIw-IH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1E80196E-9171-495F-A58E-4E33F3BEF5C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5363" name="Picture 9">
            <a:extLst>
              <a:ext uri="{FF2B5EF4-FFF2-40B4-BE49-F238E27FC236}">
                <a16:creationId xmlns:a16="http://schemas.microsoft.com/office/drawing/2014/main" id="{B5C48B77-DCAF-4F3D-BF48-AC106A45AC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ytuł 1">
            <a:extLst>
              <a:ext uri="{FF2B5EF4-FFF2-40B4-BE49-F238E27FC236}">
                <a16:creationId xmlns:a16="http://schemas.microsoft.com/office/drawing/2014/main" id="{1614A4B8-F479-495B-AB40-E69B5A3F694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60463" y="766294"/>
            <a:ext cx="9864725" cy="3758082"/>
          </a:xfrm>
        </p:spPr>
        <p:txBody>
          <a:bodyPr anchor="ctr"/>
          <a:lstStyle/>
          <a:p>
            <a:r>
              <a:rPr lang="pl-PL" altLang="pl-PL" sz="6000" b="1" dirty="0">
                <a:ln>
                  <a:noFill/>
                </a:ln>
                <a:solidFill>
                  <a:srgbClr val="990033"/>
                </a:solidFill>
                <a:latin typeface="Algerian" panose="04020705040A02060702" pitchFamily="82" charset="0"/>
              </a:rPr>
              <a:t>KONSTYTUCJA 3 MAJA</a:t>
            </a:r>
            <a:br>
              <a:rPr lang="pl-PL" altLang="pl-PL" sz="6000" b="1" dirty="0">
                <a:ln>
                  <a:noFill/>
                </a:ln>
                <a:solidFill>
                  <a:srgbClr val="212121"/>
                </a:solidFill>
                <a:latin typeface="Algerian" panose="04020705040A02060702" pitchFamily="82" charset="0"/>
              </a:rPr>
            </a:br>
            <a:endParaRPr lang="pl-PL" altLang="pl-PL" sz="6000" b="1" dirty="0">
              <a:ln>
                <a:noFill/>
              </a:ln>
              <a:solidFill>
                <a:srgbClr val="212121"/>
              </a:solidFill>
              <a:latin typeface="Algerian" panose="04020705040A02060702" pitchFamily="82" charset="0"/>
            </a:endParaRPr>
          </a:p>
        </p:txBody>
      </p:sp>
      <p:sp>
        <p:nvSpPr>
          <p:cNvPr id="15365" name="Podtytuł 2">
            <a:extLst>
              <a:ext uri="{FF2B5EF4-FFF2-40B4-BE49-F238E27FC236}">
                <a16:creationId xmlns:a16="http://schemas.microsoft.com/office/drawing/2014/main" id="{CC62C552-C0EF-4BFB-B836-637388840FB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62051" y="4032250"/>
            <a:ext cx="9863137" cy="2059457"/>
          </a:xfrm>
        </p:spPr>
        <p:txBody>
          <a:bodyPr/>
          <a:lstStyle/>
          <a:p>
            <a:r>
              <a:rPr lang="pl-PL" altLang="pl-PL" sz="3200" b="1" dirty="0">
                <a:solidFill>
                  <a:srgbClr val="990033"/>
                </a:solidFill>
                <a:latin typeface="Algerian" panose="04020705040A02060702" pitchFamily="82" charset="0"/>
              </a:rPr>
              <a:t>1791-2021</a:t>
            </a:r>
          </a:p>
          <a:p>
            <a:endParaRPr lang="pl-PL" altLang="pl-PL" sz="3200" b="1" dirty="0">
              <a:solidFill>
                <a:srgbClr val="212121"/>
              </a:solidFill>
              <a:latin typeface="Algerian" panose="04020705040A02060702" pitchFamily="82" charset="0"/>
            </a:endParaRPr>
          </a:p>
        </p:txBody>
      </p:sp>
      <p:pic>
        <p:nvPicPr>
          <p:cNvPr id="15366" name="Picture 11">
            <a:extLst>
              <a:ext uri="{FF2B5EF4-FFF2-40B4-BE49-F238E27FC236}">
                <a16:creationId xmlns:a16="http://schemas.microsoft.com/office/drawing/2014/main" id="{5E8111CF-6733-4928-BB8D-5D6E2F1557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" t="32928" r="5621" b="21272"/>
          <a:stretch>
            <a:fillRect/>
          </a:stretch>
        </p:blipFill>
        <p:spPr bwMode="auto">
          <a:xfrm>
            <a:off x="5414963" y="4551363"/>
            <a:ext cx="13620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B8C2716B-77B2-4D12-B0DA-6A63C6A3BA66}"/>
              </a:ext>
            </a:extLst>
          </p:cNvPr>
          <p:cNvSpPr/>
          <p:nvPr/>
        </p:nvSpPr>
        <p:spPr>
          <a:xfrm>
            <a:off x="1609860" y="2667379"/>
            <a:ext cx="874475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latin typeface="Lucida Calligraphy" panose="03010101010101010101" pitchFamily="66" charset="0"/>
                <a:ea typeface="Calibri" panose="020F0502020204030204" pitchFamily="34" charset="0"/>
                <a:cs typeface="Cavolini" panose="03020402040406030203" pitchFamily="66" charset="0"/>
              </a:rPr>
              <a:t>„….Wszelka władza społeczności ludzkiej początek swój bierze z woli narodu</a:t>
            </a:r>
            <a:r>
              <a:rPr lang="pl-PL" sz="2400" dirty="0">
                <a:solidFill>
                  <a:schemeClr val="bg1"/>
                </a:solidFill>
                <a:latin typeface="Lucida Calligraphy" panose="03010101010101010101" pitchFamily="66" charset="0"/>
                <a:ea typeface="Calibri" panose="020F0502020204030204" pitchFamily="34" charset="0"/>
                <a:cs typeface="Cavolini" panose="03020402040406030203" pitchFamily="66" charset="0"/>
              </a:rPr>
              <a:t>…..”</a:t>
            </a:r>
            <a:endParaRPr lang="pl-PL" sz="2400" dirty="0">
              <a:solidFill>
                <a:schemeClr val="bg1"/>
              </a:solidFill>
              <a:latin typeface="Lucida Calligraphy" panose="03010101010101010101" pitchFamily="66" charset="0"/>
              <a:cs typeface="Cavolini" panose="03020402040406030203" pitchFamily="66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390B4A-0A76-449C-934E-022D8D737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1E7C952-1B5E-4199-9502-7156C1C7653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" name="Prezentacja oryginału Konstytucji 3 Maja">
            <a:hlinkClick r:id="" action="ppaction://media"/>
            <a:extLst>
              <a:ext uri="{FF2B5EF4-FFF2-40B4-BE49-F238E27FC236}">
                <a16:creationId xmlns:a16="http://schemas.microsoft.com/office/drawing/2014/main" id="{35397C0A-82B6-4EB6-A0D4-CAF42A0F78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982135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399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4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24F0562-8BA2-46E4-953A-F14934A1E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518" y="463639"/>
            <a:ext cx="11372045" cy="5847009"/>
          </a:xfr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7E99205-D392-4136-9BD2-E6A142F86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POSTANOWIENIA KONSTYTUCJI 3 MAJA</a:t>
            </a:r>
          </a:p>
        </p:txBody>
      </p:sp>
      <p:sp>
        <p:nvSpPr>
          <p:cNvPr id="4" name="Schemat blokowy: taśma dziurkowana 3">
            <a:extLst>
              <a:ext uri="{FF2B5EF4-FFF2-40B4-BE49-F238E27FC236}">
                <a16:creationId xmlns:a16="http://schemas.microsoft.com/office/drawing/2014/main" id="{D846FCFC-EF9B-4AD7-A1C8-AF83D29F8E41}"/>
              </a:ext>
            </a:extLst>
          </p:cNvPr>
          <p:cNvSpPr/>
          <p:nvPr/>
        </p:nvSpPr>
        <p:spPr>
          <a:xfrm>
            <a:off x="965916" y="2069373"/>
            <a:ext cx="2550017" cy="1188982"/>
          </a:xfrm>
          <a:prstGeom prst="flowChartPunchedTap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FF0000"/>
                </a:solidFill>
              </a:rPr>
              <a:t>Zniesienie liberum veto</a:t>
            </a:r>
          </a:p>
        </p:txBody>
      </p:sp>
      <p:sp>
        <p:nvSpPr>
          <p:cNvPr id="5" name="Schemat blokowy: taśma dziurkowana 4">
            <a:extLst>
              <a:ext uri="{FF2B5EF4-FFF2-40B4-BE49-F238E27FC236}">
                <a16:creationId xmlns:a16="http://schemas.microsoft.com/office/drawing/2014/main" id="{B8D71031-2AB8-4745-8886-D7103282BF61}"/>
              </a:ext>
            </a:extLst>
          </p:cNvPr>
          <p:cNvSpPr/>
          <p:nvPr/>
        </p:nvSpPr>
        <p:spPr>
          <a:xfrm>
            <a:off x="2884868" y="2715844"/>
            <a:ext cx="2691684" cy="1307205"/>
          </a:xfrm>
          <a:prstGeom prst="flowChartPunchedTap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FF0000"/>
                </a:solidFill>
              </a:rPr>
              <a:t>Zniesienie wolnej elekcji</a:t>
            </a:r>
          </a:p>
        </p:txBody>
      </p:sp>
      <p:sp>
        <p:nvSpPr>
          <p:cNvPr id="6" name="Schemat blokowy: taśma dziurkowana 5">
            <a:extLst>
              <a:ext uri="{FF2B5EF4-FFF2-40B4-BE49-F238E27FC236}">
                <a16:creationId xmlns:a16="http://schemas.microsoft.com/office/drawing/2014/main" id="{73A5356B-CADA-42B2-A1C6-BA7A8F2AC706}"/>
              </a:ext>
            </a:extLst>
          </p:cNvPr>
          <p:cNvSpPr/>
          <p:nvPr/>
        </p:nvSpPr>
        <p:spPr>
          <a:xfrm>
            <a:off x="5992968" y="1788879"/>
            <a:ext cx="2305318" cy="1663945"/>
          </a:xfrm>
          <a:prstGeom prst="flowChartPunchedTap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00B050"/>
                </a:solidFill>
              </a:rPr>
              <a:t>Władzę ustawodawczą sprawuje dwuizbowy sejm</a:t>
            </a:r>
          </a:p>
        </p:txBody>
      </p:sp>
      <p:sp>
        <p:nvSpPr>
          <p:cNvPr id="7" name="Schemat blokowy: taśma dziurkowana 6">
            <a:extLst>
              <a:ext uri="{FF2B5EF4-FFF2-40B4-BE49-F238E27FC236}">
                <a16:creationId xmlns:a16="http://schemas.microsoft.com/office/drawing/2014/main" id="{309EE7FA-52A5-4293-A2A3-FF8E971DDCFB}"/>
              </a:ext>
            </a:extLst>
          </p:cNvPr>
          <p:cNvSpPr/>
          <p:nvPr/>
        </p:nvSpPr>
        <p:spPr>
          <a:xfrm>
            <a:off x="965916" y="3565514"/>
            <a:ext cx="2691684" cy="2002664"/>
          </a:xfrm>
          <a:prstGeom prst="flowChartPunchedTap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00B050"/>
                </a:solidFill>
              </a:rPr>
              <a:t>Udział przedstawicieli miast królewskich w obradach sejmu – 24 plenipotentów</a:t>
            </a:r>
          </a:p>
        </p:txBody>
      </p:sp>
      <p:sp>
        <p:nvSpPr>
          <p:cNvPr id="8" name="Schemat blokowy: taśma dziurkowana 7">
            <a:extLst>
              <a:ext uri="{FF2B5EF4-FFF2-40B4-BE49-F238E27FC236}">
                <a16:creationId xmlns:a16="http://schemas.microsoft.com/office/drawing/2014/main" id="{CCFCE714-9C69-4C4A-8083-B12CAB171A73}"/>
              </a:ext>
            </a:extLst>
          </p:cNvPr>
          <p:cNvSpPr/>
          <p:nvPr/>
        </p:nvSpPr>
        <p:spPr>
          <a:xfrm>
            <a:off x="4536046" y="4294512"/>
            <a:ext cx="3388218" cy="1307205"/>
          </a:xfrm>
          <a:prstGeom prst="flowChartPunchedTap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00B050"/>
                </a:solidFill>
              </a:rPr>
              <a:t>Szlachta gołota została pozbawiona praw politycznych</a:t>
            </a:r>
          </a:p>
        </p:txBody>
      </p:sp>
      <p:sp>
        <p:nvSpPr>
          <p:cNvPr id="9" name="Schemat blokowy: taśma dziurkowana 8">
            <a:extLst>
              <a:ext uri="{FF2B5EF4-FFF2-40B4-BE49-F238E27FC236}">
                <a16:creationId xmlns:a16="http://schemas.microsoft.com/office/drawing/2014/main" id="{FDF87649-480D-4D71-92AF-EA2B076DD290}"/>
              </a:ext>
            </a:extLst>
          </p:cNvPr>
          <p:cNvSpPr/>
          <p:nvPr/>
        </p:nvSpPr>
        <p:spPr>
          <a:xfrm>
            <a:off x="8586988" y="2515121"/>
            <a:ext cx="2485623" cy="1663945"/>
          </a:xfrm>
          <a:prstGeom prst="flowChartPunchedTap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003366"/>
                </a:solidFill>
              </a:rPr>
              <a:t>Władza wykonawcza należała do króla i Straży Praw - rządu</a:t>
            </a:r>
          </a:p>
        </p:txBody>
      </p:sp>
      <p:sp>
        <p:nvSpPr>
          <p:cNvPr id="10" name="Schemat blokowy: taśma dziurkowana 9">
            <a:extLst>
              <a:ext uri="{FF2B5EF4-FFF2-40B4-BE49-F238E27FC236}">
                <a16:creationId xmlns:a16="http://schemas.microsoft.com/office/drawing/2014/main" id="{511801F7-5DAD-4C7F-B7A2-0DBC5BCD100E}"/>
              </a:ext>
            </a:extLst>
          </p:cNvPr>
          <p:cNvSpPr/>
          <p:nvPr/>
        </p:nvSpPr>
        <p:spPr>
          <a:xfrm>
            <a:off x="7698346" y="4020891"/>
            <a:ext cx="2807594" cy="911124"/>
          </a:xfrm>
          <a:prstGeom prst="flowChartPunchedTap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990033"/>
                </a:solidFill>
              </a:rPr>
              <a:t>Chłopom zapewniono ochronę  prawa i rządu</a:t>
            </a:r>
          </a:p>
        </p:txBody>
      </p:sp>
    </p:spTree>
    <p:extLst>
      <p:ext uri="{BB962C8B-B14F-4D97-AF65-F5344CB8AC3E}">
        <p14:creationId xmlns:p14="http://schemas.microsoft.com/office/powerpoint/2010/main" val="67299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6EA299-221A-407E-BA0F-21F692196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55" y="425003"/>
            <a:ext cx="11191741" cy="5898524"/>
          </a:xfrm>
          <a:solidFill>
            <a:schemeClr val="tx2">
              <a:lumMod val="10000"/>
              <a:lumOff val="90000"/>
            </a:schemeClr>
          </a:solidFill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Zgoda Sejmu to sprawiła</a:t>
            </a:r>
            <a:br>
              <a:rPr lang="pl-PL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</a:br>
            <a:r>
              <a:rPr lang="pl-PL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Że nam wolność przywróciła</a:t>
            </a:r>
            <a:br>
              <a:rPr lang="pl-PL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</a:br>
            <a:r>
              <a:rPr lang="pl-PL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Wiwat! Krzyczcie wszystkie stany</a:t>
            </a:r>
            <a:br>
              <a:rPr lang="pl-PL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</a:br>
            <a:r>
              <a:rPr lang="pl-PL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Niechaj żyje Król kochany! 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6D6F2F8-F1C9-43CD-A100-48A3A0F163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  <p:sp>
        <p:nvSpPr>
          <p:cNvPr id="4" name="Schemat blokowy: taśma dziurkowana 3">
            <a:extLst>
              <a:ext uri="{FF2B5EF4-FFF2-40B4-BE49-F238E27FC236}">
                <a16:creationId xmlns:a16="http://schemas.microsoft.com/office/drawing/2014/main" id="{81BF00F5-BCC6-4C2C-AE1A-B425EDC2D2C0}"/>
              </a:ext>
            </a:extLst>
          </p:cNvPr>
          <p:cNvSpPr/>
          <p:nvPr/>
        </p:nvSpPr>
        <p:spPr>
          <a:xfrm>
            <a:off x="4584879" y="4971245"/>
            <a:ext cx="3271234" cy="1043189"/>
          </a:xfrm>
          <a:prstGeom prst="flowChartPunchedTap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400" dirty="0">
                <a:solidFill>
                  <a:srgbClr val="990033"/>
                </a:solidFill>
              </a:rPr>
              <a:t>Polonez Trzeciego Maja</a:t>
            </a:r>
          </a:p>
        </p:txBody>
      </p:sp>
    </p:spTree>
    <p:extLst>
      <p:ext uri="{BB962C8B-B14F-4D97-AF65-F5344CB8AC3E}">
        <p14:creationId xmlns:p14="http://schemas.microsoft.com/office/powerpoint/2010/main" val="117497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F672E1-D061-4624-905C-6FFC02083DC4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/>
          <a:lstStyle/>
          <a:p>
            <a:r>
              <a:rPr lang="pl-PL" sz="3600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TRZECI MAJ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1B9F663-9D81-4FE7-A75B-81507EDF9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7220" y="2794715"/>
            <a:ext cx="9601200" cy="3424864"/>
          </a:xfrm>
          <a:solidFill>
            <a:schemeClr val="tx2">
              <a:lumMod val="10000"/>
              <a:lumOff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l-PL" b="1" i="1" dirty="0">
                <a:solidFill>
                  <a:srgbClr val="0033CC"/>
                </a:solidFill>
              </a:rPr>
              <a:t>Hej , pamiętny ów dzień chwały –cudny ; „Trzeci Maj” !</a:t>
            </a:r>
            <a:br>
              <a:rPr lang="pl-PL" b="1" i="1" dirty="0">
                <a:solidFill>
                  <a:srgbClr val="0033CC"/>
                </a:solidFill>
              </a:rPr>
            </a:br>
            <a:r>
              <a:rPr lang="pl-PL" b="1" i="1" dirty="0">
                <a:solidFill>
                  <a:srgbClr val="0033CC"/>
                </a:solidFill>
              </a:rPr>
              <a:t>Naród zgodny , silny , cały , chciał podźwignąć kraj!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l-PL" b="1" i="1" dirty="0">
                <a:solidFill>
                  <a:srgbClr val="0033CC"/>
                </a:solidFill>
              </a:rPr>
              <a:t>„Naród z królem – król z Narodem równy każdy stan ,</a:t>
            </a:r>
            <a:br>
              <a:rPr lang="pl-PL" b="1" i="1" dirty="0">
                <a:solidFill>
                  <a:srgbClr val="0033CC"/>
                </a:solidFill>
              </a:rPr>
            </a:br>
            <a:r>
              <a:rPr lang="pl-PL" b="1" i="1" dirty="0">
                <a:solidFill>
                  <a:srgbClr val="0033CC"/>
                </a:solidFill>
              </a:rPr>
              <a:t>Wolni wszyscy – wszyscy społem , kmieć , mieszczanin , pan…”</a:t>
            </a:r>
            <a:br>
              <a:rPr lang="pl-PL" b="1" i="1" dirty="0">
                <a:solidFill>
                  <a:srgbClr val="0033CC"/>
                </a:solidFill>
              </a:rPr>
            </a:br>
            <a:r>
              <a:rPr lang="pl-PL" b="1" i="1" dirty="0">
                <a:solidFill>
                  <a:srgbClr val="0033CC"/>
                </a:solidFill>
              </a:rPr>
              <a:t>Tak głosiły sławne prawa, chlubny ojców czyn .</a:t>
            </a:r>
          </a:p>
          <a:p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3EEB771-813C-488E-A4FF-9A27E25E3C4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72732" y="2408349"/>
            <a:ext cx="3945318" cy="582501"/>
          </a:xfrm>
        </p:spPr>
        <p:txBody>
          <a:bodyPr/>
          <a:lstStyle/>
          <a:p>
            <a:r>
              <a:rPr lang="pl-PL" sz="1800" b="1" dirty="0">
                <a:solidFill>
                  <a:srgbClr val="0033CC"/>
                </a:solidFill>
              </a:rPr>
              <a:t>        R. Suchodolski „Trzeci Maj”</a:t>
            </a:r>
          </a:p>
        </p:txBody>
      </p:sp>
    </p:spTree>
    <p:extLst>
      <p:ext uri="{BB962C8B-B14F-4D97-AF65-F5344CB8AC3E}">
        <p14:creationId xmlns:p14="http://schemas.microsoft.com/office/powerpoint/2010/main" val="271437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488A580-6105-443E-AA0D-969CF01FD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728662"/>
            <a:ext cx="9601200" cy="540067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335E7B9-AD86-4066-AFD5-A17B3BB5E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BEC8A7D-8BCF-43FE-AA9D-470E4CA2D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2815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46ED41-5A4E-49B9-8501-09228FBF3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Zapamiętaj najważniejsze polskie konstytucje!</a:t>
            </a:r>
            <a:br>
              <a:rPr lang="pl-PL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28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AD41052-A95B-4335-97FE-3B383CFE3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8" y="708339"/>
            <a:ext cx="5734436" cy="5167528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lvl="0"/>
            <a:r>
              <a:rPr lang="pl-PL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Konstytucja Księstwa Warszawskiego  z1807 roku</a:t>
            </a:r>
          </a:p>
          <a:p>
            <a:pPr lvl="0"/>
            <a:r>
              <a:rPr lang="pl-PL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Konstytucja Królestwa Polskiego z1815 r. </a:t>
            </a:r>
          </a:p>
          <a:p>
            <a:pPr lvl="0"/>
            <a:r>
              <a:rPr lang="pl-PL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Konstytucja marcowa z 1921 roku.</a:t>
            </a:r>
          </a:p>
          <a:p>
            <a:pPr lvl="0"/>
            <a:r>
              <a:rPr lang="pl-PL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Konstytucja kwietniowa z 1935 roku.</a:t>
            </a:r>
          </a:p>
          <a:p>
            <a:pPr lvl="0"/>
            <a:r>
              <a:rPr lang="pl-PL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Konstytucja lipcowa: 1952 roku</a:t>
            </a:r>
          </a:p>
          <a:p>
            <a:pPr marL="0" lvl="0" indent="0">
              <a:buNone/>
            </a:pPr>
            <a:r>
              <a:rPr lang="pl-PL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( Konstytucja PRL-u)</a:t>
            </a:r>
          </a:p>
          <a:p>
            <a:pPr lvl="0"/>
            <a:r>
              <a:rPr lang="pl-PL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Konstytucja Rzeczypospolitej Polskiej z 2 kwietnia 1997 roku.</a:t>
            </a:r>
          </a:p>
          <a:p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59C2251-1EAE-464D-9E87-02650518107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sz="36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Konstytucja </a:t>
            </a:r>
          </a:p>
          <a:p>
            <a:r>
              <a:rPr lang="pl-PL" sz="36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maja</a:t>
            </a:r>
          </a:p>
          <a:p>
            <a:r>
              <a:rPr lang="pl-PL" sz="36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1791 roku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693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9B9965-D2A0-44AA-A97E-D2BC9E43D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br>
              <a:rPr lang="pl-PL" sz="2800" dirty="0"/>
            </a:br>
            <a:br>
              <a:rPr lang="pl-PL" sz="2800" dirty="0"/>
            </a:br>
            <a:r>
              <a:rPr lang="pl-PL" sz="2800" dirty="0"/>
              <a:t>Źródła i materiały:</a:t>
            </a:r>
            <a:br>
              <a:rPr lang="pl-PL" sz="2800" dirty="0"/>
            </a:br>
            <a:endParaRPr lang="pl-PL" sz="28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3565E07-FB84-4FEA-B136-5F0EE9840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1600" dirty="0"/>
              <a:t>Wikipedia (zdjęcia)</a:t>
            </a:r>
          </a:p>
          <a:p>
            <a:r>
              <a:rPr lang="pl-PL" sz="1600" dirty="0"/>
              <a:t>Epodreczniki. plhttps://epodreczniki.pl/a/konstytucja-3-maja-w-literaturze/D12XPQYfJ</a:t>
            </a:r>
          </a:p>
          <a:p>
            <a:r>
              <a:rPr lang="pl-PL" sz="1600" dirty="0"/>
              <a:t>Źródło: Eduexpert Sp. z o.o. / </a:t>
            </a:r>
            <a:r>
              <a:rPr lang="pl-PL" sz="1600" dirty="0" err="1"/>
              <a:t>Evaco</a:t>
            </a:r>
            <a:r>
              <a:rPr lang="pl-PL" sz="1600" dirty="0"/>
              <a:t> Sp. z o.o., licencja: CC BY 3.0. (epodreczniki)</a:t>
            </a:r>
          </a:p>
          <a:p>
            <a:r>
              <a:rPr lang="pl-PL" sz="1600" dirty="0"/>
              <a:t>agad.gov.pl</a:t>
            </a:r>
          </a:p>
          <a:p>
            <a:r>
              <a:rPr lang="pl-PL" sz="1600" u="sng" dirty="0">
                <a:hlinkClick r:id="rId2"/>
              </a:rPr>
              <a:t>https://www.youtube.com/watch?v=li0PaIw-IHg</a:t>
            </a:r>
            <a:endParaRPr lang="pl-PL" sz="1600" u="sng" dirty="0"/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8464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ytuł 1">
            <a:extLst>
              <a:ext uri="{FF2B5EF4-FFF2-40B4-BE49-F238E27FC236}">
                <a16:creationId xmlns:a16="http://schemas.microsoft.com/office/drawing/2014/main" id="{37F3DE3E-EC90-40B5-9A7C-D0DF7D0FBE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dirty="0">
                <a:ln>
                  <a:noFill/>
                </a:ln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KONSTYTUCJA </a:t>
            </a:r>
          </a:p>
        </p:txBody>
      </p:sp>
      <p:sp>
        <p:nvSpPr>
          <p:cNvPr id="16387" name="Symbol zastępczy zawartości 2">
            <a:extLst>
              <a:ext uri="{FF2B5EF4-FFF2-40B4-BE49-F238E27FC236}">
                <a16:creationId xmlns:a16="http://schemas.microsoft.com/office/drawing/2014/main" id="{C92023F8-BB6F-43AE-9E8B-494A5148DC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95400" y="2557462"/>
            <a:ext cx="9601200" cy="3317875"/>
          </a:xfrm>
        </p:spPr>
        <p:txBody>
          <a:bodyPr/>
          <a:lstStyle/>
          <a:p>
            <a:r>
              <a:rPr lang="pl-PL" altLang="pl-PL" b="1" dirty="0">
                <a:solidFill>
                  <a:srgbClr val="990033"/>
                </a:solidFill>
              </a:rPr>
              <a:t>To  inaczej USTAWA ZASADNICZA, najwyższy akt prawny w państwie.</a:t>
            </a:r>
          </a:p>
          <a:p>
            <a:r>
              <a:rPr lang="pl-PL" altLang="pl-PL" b="1" dirty="0">
                <a:solidFill>
                  <a:srgbClr val="990033"/>
                </a:solidFill>
              </a:rPr>
              <a:t>Określa zasady funkcjonowania państwa, uprawnienia organów władzy.</a:t>
            </a:r>
          </a:p>
          <a:p>
            <a:r>
              <a:rPr lang="pl-PL" altLang="pl-PL" b="1" dirty="0">
                <a:solidFill>
                  <a:srgbClr val="990033"/>
                </a:solidFill>
              </a:rPr>
              <a:t>Znajdziemy w niej również podstawowe prawa, wolności i obowiązki człowieka i obywatela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4744D07-042C-4214-BEC2-B7993BD1A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KONSTYTUCJA USA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1A5342E-F2DA-466C-8EA9-AD570CCC1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634712"/>
            <a:ext cx="9601200" cy="3240626"/>
          </a:xfrm>
        </p:spPr>
        <p:txBody>
          <a:bodyPr/>
          <a:lstStyle/>
          <a:p>
            <a:pPr algn="ctr"/>
            <a:endParaRPr lang="pl-PL" b="1" dirty="0">
              <a:solidFill>
                <a:srgbClr val="003366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pl-PL" b="1" dirty="0">
                <a:solidFill>
                  <a:srgbClr val="003366"/>
                </a:solidFill>
              </a:rPr>
              <a:t>Za pierwszą na świecie uznawana jest Konstytucja Stanów Zjednoczonych Ameryki z 1787roku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l-PL" b="1" dirty="0">
                <a:solidFill>
                  <a:srgbClr val="003366"/>
                </a:solidFill>
              </a:rPr>
              <a:t>Wprowadzała ona zasadę trójpodziału władzy i ustrój republikański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25B5443-5B32-4D4C-9DFF-5C86D1EA0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982662"/>
            <a:ext cx="228600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6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AA7884-28AB-4652-B7D9-66B433A45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KONSTYTUCJA 3MAJA</a:t>
            </a:r>
          </a:p>
        </p:txBody>
      </p:sp>
      <p:pic>
        <p:nvPicPr>
          <p:cNvPr id="4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D28A7277-F00F-4282-8A26-3C4DEF5E14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62" r="11851" b="-1"/>
          <a:stretch/>
        </p:blipFill>
        <p:spPr>
          <a:xfrm>
            <a:off x="1434269" y="2701180"/>
            <a:ext cx="2739728" cy="2852640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1DAB63A-400C-4123-8B6C-7D430AA2E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732" y="2556932"/>
            <a:ext cx="6256863" cy="33189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b="1" dirty="0">
                <a:solidFill>
                  <a:srgbClr val="0033CC"/>
                </a:solidFill>
              </a:rPr>
              <a:t>Uchwalona na Sejmie Wielkim  w </a:t>
            </a:r>
            <a:r>
              <a:rPr lang="pl-PL" sz="4800" b="1" dirty="0">
                <a:solidFill>
                  <a:srgbClr val="0033CC"/>
                </a:solidFill>
              </a:rPr>
              <a:t>1791 </a:t>
            </a:r>
            <a:r>
              <a:rPr lang="pl-PL" sz="3200" b="1" dirty="0">
                <a:solidFill>
                  <a:srgbClr val="0033CC"/>
                </a:solidFill>
              </a:rPr>
              <a:t>roku</a:t>
            </a:r>
          </a:p>
          <a:p>
            <a:pPr marL="0" indent="0" algn="ctr">
              <a:buNone/>
            </a:pPr>
            <a:r>
              <a:rPr lang="pl-PL" sz="3200" b="1" dirty="0">
                <a:solidFill>
                  <a:srgbClr val="0033CC"/>
                </a:solidFill>
              </a:rPr>
              <a:t>była pierwszą konstytucją w Europie.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5964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ACE0436-0037-4A46-9C44-2EB95BF30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E6FF9D-6599-42FC-BD0E-BAA1B1997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32A1E47-A968-404F-8DBE-B31240A9B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0DDDCF8-BC1A-4404-8ACA-D8D2BB4BE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DE9B115-1B0A-4DAB-8A19-21677B441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798496"/>
            <a:ext cx="3660057" cy="11977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1800" i="1" dirty="0">
                <a:solidFill>
                  <a:srgbClr val="0033CC"/>
                </a:solidFill>
              </a:rPr>
              <a:t>Kazimierz Wojniakowski. Uchwalenie Konstytucji </a:t>
            </a:r>
            <a:br>
              <a:rPr lang="pl-PL" sz="1800" i="1" dirty="0">
                <a:solidFill>
                  <a:srgbClr val="0033CC"/>
                </a:solidFill>
              </a:rPr>
            </a:br>
            <a:r>
              <a:rPr lang="pl-PL" sz="1800" i="1" dirty="0">
                <a:solidFill>
                  <a:srgbClr val="0033CC"/>
                </a:solidFill>
              </a:rPr>
              <a:t>3 maja (obraz z 1806 r.)</a:t>
            </a:r>
            <a:br>
              <a:rPr lang="pl-PL" sz="1800" i="1" dirty="0"/>
            </a:br>
            <a:endParaRPr lang="en-US" sz="18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B3FB69-D504-412A-90F9-1D1BAA6AC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98BD999-5B94-4E39-9BAD-47439F3045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4248" y="2398852"/>
            <a:ext cx="5271752" cy="3660652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pl-PL" sz="2400" b="1" dirty="0">
                <a:solidFill>
                  <a:srgbClr val="0033CC"/>
                </a:solidFill>
              </a:rPr>
              <a:t> </a:t>
            </a:r>
            <a:r>
              <a:rPr lang="pl-PL" sz="2900" b="1" dirty="0">
                <a:solidFill>
                  <a:srgbClr val="0033CC"/>
                </a:solidFill>
              </a:rPr>
              <a:t>Konstytucja - inaczej Ustawa Rządowa – regulowała prawa i obowiązki ogółu mieszkańców oraz zasady organizacji władzy państwowej. </a:t>
            </a:r>
          </a:p>
          <a:p>
            <a:pPr>
              <a:lnSpc>
                <a:spcPct val="120000"/>
              </a:lnSpc>
            </a:pPr>
            <a:r>
              <a:rPr lang="pl-PL" sz="2900" b="1" dirty="0">
                <a:solidFill>
                  <a:srgbClr val="0033CC"/>
                </a:solidFill>
              </a:rPr>
              <a:t>Władza w Konstytucji została podzielona zgodnie z zasadą Monteskiusza na ustawodawczą (stanowienie prawa), wykonawczą (wykonywanie prawa) i sądowniczą.</a:t>
            </a:r>
          </a:p>
          <a:p>
            <a:pPr algn="just"/>
            <a:endParaRPr lang="en-US" sz="2000" dirty="0">
              <a:solidFill>
                <a:srgbClr val="0033CC"/>
              </a:solidFill>
            </a:endParaRP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B244B401-B35B-457E-AF64-308A161B3AD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11721" r="11719" b="-2"/>
          <a:stretch/>
        </p:blipFill>
        <p:spPr>
          <a:xfrm>
            <a:off x="6228200" y="692401"/>
            <a:ext cx="4983750" cy="4459147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03410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1DFD54-19C1-47D2-99D0-A598EA168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Twórcy Konstytucji 3 maja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1F20651-F588-458B-9CE4-591234711E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8448" y="2560319"/>
            <a:ext cx="4882896" cy="3441235"/>
          </a:xfrm>
        </p:spPr>
        <p:txBody>
          <a:bodyPr>
            <a:noAutofit/>
          </a:bodyPr>
          <a:lstStyle/>
          <a:p>
            <a:pPr algn="ctr"/>
            <a:r>
              <a:rPr lang="pl-PL" b="1" dirty="0">
                <a:solidFill>
                  <a:srgbClr val="0033CC"/>
                </a:solidFill>
              </a:rPr>
              <a:t>Do reformy Rzeczpospolitej dążyło na Sejmie Wielkim  przede  wszystkim Stronnictwo Patriotyczne, a od 1790r.  w inicjatywę tworzenia Ustawy włączył się również król Stanisław August Poniatowski. 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046DEBC-B521-44A5-8144-1B0301EF07C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/>
              <a:t> </a:t>
            </a:r>
            <a:r>
              <a:rPr lang="pl-PL" b="1" dirty="0">
                <a:solidFill>
                  <a:srgbClr val="0033CC"/>
                </a:solidFill>
              </a:rPr>
              <a:t>Dokument przygotowywano w tajemnicy, by gotowy przedstawić na sejmie do zatwierdzenia.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5228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FA3A0E-B495-4146-AEA9-8E11CE91C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358" y="556274"/>
            <a:ext cx="3718455" cy="1371600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Twórcy Konstytucji 3 maja </a:t>
            </a:r>
            <a:endParaRPr lang="pl-PL" sz="3200" dirty="0">
              <a:solidFill>
                <a:srgbClr val="990033"/>
              </a:solidFill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0D39CC4-340A-4971-8B81-4232B4E60C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40278" y="646193"/>
            <a:ext cx="1784911" cy="2558026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17B8DB7-6F1B-4D6D-99BB-1DA6781D1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30310" y="2074333"/>
            <a:ext cx="3969077" cy="3682523"/>
          </a:xfrm>
        </p:spPr>
        <p:txBody>
          <a:bodyPr/>
          <a:lstStyle/>
          <a:p>
            <a:r>
              <a:rPr lang="pl-PL" sz="2400" b="1" dirty="0">
                <a:solidFill>
                  <a:srgbClr val="0033CC"/>
                </a:solidFill>
              </a:rPr>
              <a:t>Król Stanisław August Poniatowski</a:t>
            </a:r>
          </a:p>
          <a:p>
            <a:r>
              <a:rPr lang="pl-PL" sz="2400" b="1" dirty="0">
                <a:solidFill>
                  <a:srgbClr val="0033CC"/>
                </a:solidFill>
              </a:rPr>
              <a:t>Stanisław Małachowski-  Marszałek Sejmu Wielkiego</a:t>
            </a:r>
          </a:p>
          <a:p>
            <a:r>
              <a:rPr lang="pl-PL" sz="2400" b="1" dirty="0">
                <a:solidFill>
                  <a:srgbClr val="0033CC"/>
                </a:solidFill>
              </a:rPr>
              <a:t>Ignacy Potocki</a:t>
            </a:r>
          </a:p>
          <a:p>
            <a:r>
              <a:rPr lang="pl-PL" sz="2400" b="1" dirty="0">
                <a:solidFill>
                  <a:srgbClr val="0033CC"/>
                </a:solidFill>
              </a:rPr>
              <a:t>Stanisław Staszic</a:t>
            </a:r>
          </a:p>
          <a:p>
            <a:r>
              <a:rPr lang="pl-PL" sz="2400" b="1" dirty="0">
                <a:solidFill>
                  <a:srgbClr val="0033CC"/>
                </a:solidFill>
              </a:rPr>
              <a:t> Hugo Kołłątaj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C106FC0-002B-419E-BBE7-88608DDBA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347" y="2419766"/>
            <a:ext cx="2249368" cy="256480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8540B31-905F-41C8-A33A-0133DEF0B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988" y="3702169"/>
            <a:ext cx="1894972" cy="230081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0D1EF91-307D-4D7F-91E1-48E1FE198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8267" y="3463763"/>
            <a:ext cx="1919684" cy="253921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68D3B0F-7C59-4280-988D-04571CDE7B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4738" y="1042682"/>
            <a:ext cx="1940566" cy="265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8CC2EF2-10A6-4461-BA41-3697D04FD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F0C637C-DE70-432E-88A0-528B247D3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474C425D-4511-4FBA-9D17-44D9FDD450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62D59CF-0661-4DA4-9108-37ED0AF35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4" y="1092200"/>
            <a:ext cx="3059206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871F48EB-4150-4CEC-BB3E-F6A92B413C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328554" y="1284949"/>
            <a:ext cx="2549073" cy="3967427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DB90FA1-A5EF-4362-B300-E55B1B14B6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26508" y="2400639"/>
            <a:ext cx="627008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968011E-A8A4-4F48-B5A0-17845FA06D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55375" y="2400639"/>
            <a:ext cx="7096973" cy="3665306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l-PL" sz="8000" b="1" dirty="0">
                <a:solidFill>
                  <a:srgbClr val="0033CC"/>
                </a:solidFill>
              </a:rPr>
              <a:t>„…W dniu 3 maja 1791 r. rano pod Zamkiem Królewskim, w którym toczyły się obrady sejmu, zgromadził się tłum ludzi.  Zamek został otoczony przez Gwardię Królewską pod dowództwem księcia Józefa Poniatowskiego, mającą zapewnić posłom bezpieczeństwo . Około godziny 11.00 do sejmu przyszedł Stanisław August. Odczytano – mimo głosów opozycji, które zlekceważono – tekst ustawy zasadniczej, która została zaprzysiężona przez monarchę…."</a:t>
            </a:r>
          </a:p>
          <a:p>
            <a:pPr>
              <a:buFont typeface="Arial"/>
              <a:buChar char="•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F3839B85-95F3-4EE5-9CD5-31B8B9F0C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9626" y="982663"/>
            <a:ext cx="7591628" cy="1303337"/>
          </a:xfrm>
        </p:spPr>
        <p:txBody>
          <a:bodyPr/>
          <a:lstStyle/>
          <a:p>
            <a:r>
              <a:rPr lang="pl-PL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pl-PL" sz="36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Wiwat Sejm, wiwat Naród,        wiwat wszystkie Stany!</a:t>
            </a:r>
          </a:p>
        </p:txBody>
      </p:sp>
    </p:spTree>
    <p:extLst>
      <p:ext uri="{BB962C8B-B14F-4D97-AF65-F5344CB8AC3E}">
        <p14:creationId xmlns:p14="http://schemas.microsoft.com/office/powerpoint/2010/main" val="131033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4FB4B510-6099-4228-862A-9192CEE58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758" y="669853"/>
            <a:ext cx="8933645" cy="414556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F65E4FD-2735-4528-800F-548CCDDF0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>
                <a:solidFill>
                  <a:srgbClr val="0033CC"/>
                </a:solidFill>
              </a:rPr>
              <a:t>Jan Matejko. Konstytucja 3 maja</a:t>
            </a:r>
            <a:endParaRPr lang="pl-PL" i="1" dirty="0">
              <a:solidFill>
                <a:srgbClr val="0033CC"/>
              </a:solidFill>
            </a:endParaRP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655FA30-E756-4EE4-BE32-05F81878BF1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6231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zny">
  <a:themeElements>
    <a:clrScheme name="Organiczny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zny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zny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1041</TotalTime>
  <Words>571</Words>
  <Application>Microsoft Office PowerPoint</Application>
  <PresentationFormat>Panoramiczny</PresentationFormat>
  <Paragraphs>61</Paragraphs>
  <Slides>16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3" baseType="lpstr">
      <vt:lpstr>Algerian</vt:lpstr>
      <vt:lpstr>Arial</vt:lpstr>
      <vt:lpstr>Calibri</vt:lpstr>
      <vt:lpstr>Cavolini</vt:lpstr>
      <vt:lpstr>Garamond</vt:lpstr>
      <vt:lpstr>Lucida Calligraphy</vt:lpstr>
      <vt:lpstr>Organiczny</vt:lpstr>
      <vt:lpstr>KONSTYTUCJA 3 MAJA </vt:lpstr>
      <vt:lpstr>KONSTYTUCJA </vt:lpstr>
      <vt:lpstr>      KONSTYTUCJA USA</vt:lpstr>
      <vt:lpstr>KONSTYTUCJA 3MAJA</vt:lpstr>
      <vt:lpstr>Kazimierz Wojniakowski. Uchwalenie Konstytucji  3 maja (obraz z 1806 r.) </vt:lpstr>
      <vt:lpstr>Twórcy Konstytucji 3 maja </vt:lpstr>
      <vt:lpstr>Twórcy Konstytucji 3 maja </vt:lpstr>
      <vt:lpstr>  Wiwat Sejm, wiwat Naród,        wiwat wszystkie Stany!</vt:lpstr>
      <vt:lpstr>Jan Matejko. Konstytucja 3 maja</vt:lpstr>
      <vt:lpstr>Prezentacja programu PowerPoint</vt:lpstr>
      <vt:lpstr>POSTANOWIENIA KONSTYTUCJI 3 MAJA</vt:lpstr>
      <vt:lpstr>Zgoda Sejmu to sprawiła Że nam wolność przywróciła Wiwat! Krzyczcie wszystkie stany Niechaj żyje Król kochany! </vt:lpstr>
      <vt:lpstr>TRZECI MAJ</vt:lpstr>
      <vt:lpstr>Prezentacja programu PowerPoint</vt:lpstr>
      <vt:lpstr>Zapamiętaj najważniejsze polskie konstytucje! </vt:lpstr>
      <vt:lpstr>  Źródła i materiały: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KONSTYTUCJA 3 MAJA</dc:title>
  <dc:creator>OnlyOffice365</dc:creator>
  <cp:lastModifiedBy>Agnieszka Słaboń</cp:lastModifiedBy>
  <cp:revision>41</cp:revision>
  <dcterms:created xsi:type="dcterms:W3CDTF">2021-04-18T10:31:38Z</dcterms:created>
  <dcterms:modified xsi:type="dcterms:W3CDTF">2021-04-24T07:30:28Z</dcterms:modified>
</cp:coreProperties>
</file>